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70" r:id="rId2"/>
    <p:sldId id="257" r:id="rId3"/>
    <p:sldId id="258" r:id="rId4"/>
    <p:sldId id="26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72" r:id="rId15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4C71EC6-210F-42DE-9C53-41977AD35B3D}" type="datetimeFigureOut">
              <a:rPr lang="ru-RU" smtClean="0"/>
              <a:t>11.03.2015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76672"/>
            <a:ext cx="7774632" cy="172819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профилактика </a:t>
            </a:r>
            <a:r>
              <a:rPr lang="ru-RU" b="1" dirty="0"/>
              <a:t>сердечно-</a:t>
            </a:r>
            <a:br>
              <a:rPr lang="ru-RU" b="1" dirty="0"/>
            </a:br>
            <a:r>
              <a:rPr lang="ru-RU" b="1" dirty="0"/>
              <a:t>сосудистых заболеваний</a:t>
            </a:r>
            <a:br>
              <a:rPr lang="ru-RU" b="1" dirty="0"/>
            </a:br>
            <a:r>
              <a:rPr lang="ru-RU" b="1"/>
              <a:t>и </a:t>
            </a:r>
            <a:r>
              <a:rPr lang="ru-RU" b="1" smtClean="0"/>
              <a:t>борьба </a:t>
            </a:r>
            <a:r>
              <a:rPr lang="ru-RU" b="1" dirty="0"/>
              <a:t>с ними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Презентация подготовлена на основе материалов разработанных Всемирной </a:t>
            </a:r>
            <a:r>
              <a:rPr lang="ru-RU" dirty="0"/>
              <a:t>организацией здравоохранения </a:t>
            </a:r>
            <a:r>
              <a:rPr lang="ru-RU" dirty="0" smtClean="0"/>
              <a:t>совместно </a:t>
            </a:r>
            <a:r>
              <a:rPr lang="ru-RU" dirty="0"/>
              <a:t>со </a:t>
            </a:r>
            <a:r>
              <a:rPr lang="ru-RU" dirty="0" smtClean="0"/>
              <a:t>Всемирной федерацией сердца и </a:t>
            </a:r>
            <a:r>
              <a:rPr lang="ru-RU" dirty="0"/>
              <a:t>Всемирной организацией по борьбе с </a:t>
            </a:r>
            <a:r>
              <a:rPr lang="ru-RU" dirty="0" smtClean="0"/>
              <a:t>инсультом.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21683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1548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Повышенное артериальное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давление (</a:t>
            </a:r>
            <a:r>
              <a:rPr lang="ru-RU" b="1" dirty="0"/>
              <a:t>гипертензия):</a:t>
            </a:r>
            <a:br>
              <a:rPr lang="ru-RU" b="1" dirty="0"/>
            </a:br>
            <a:r>
              <a:rPr lang="ru-RU" b="1" dirty="0"/>
              <a:t>важный </a:t>
            </a:r>
            <a:r>
              <a:rPr lang="ru-RU" b="1" dirty="0" smtClean="0"/>
              <a:t>фактор риска </a:t>
            </a:r>
            <a:r>
              <a:rPr lang="ru-RU" b="1" dirty="0"/>
              <a:t>ССЗ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7620000" cy="4209331"/>
          </a:xfrm>
        </p:spPr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Повышенное </a:t>
            </a:r>
            <a:r>
              <a:rPr lang="ru-RU" dirty="0"/>
              <a:t>артериальное давление </a:t>
            </a:r>
            <a:r>
              <a:rPr lang="ru-RU" dirty="0" smtClean="0"/>
              <a:t>– важный </a:t>
            </a:r>
            <a:r>
              <a:rPr lang="ru-RU" dirty="0"/>
              <a:t>фактор риска </a:t>
            </a:r>
            <a:r>
              <a:rPr lang="ru-RU" dirty="0" smtClean="0"/>
              <a:t>возникновения инсультов </a:t>
            </a:r>
            <a:r>
              <a:rPr lang="ru-RU" dirty="0"/>
              <a:t>и инфарктов, а </a:t>
            </a:r>
            <a:r>
              <a:rPr lang="ru-RU" dirty="0" smtClean="0"/>
              <a:t>также сердечной </a:t>
            </a:r>
            <a:r>
              <a:rPr lang="ru-RU" dirty="0"/>
              <a:t>недостаточности, </a:t>
            </a:r>
            <a:r>
              <a:rPr lang="ru-RU" dirty="0" smtClean="0"/>
              <a:t>нарушения функции </a:t>
            </a:r>
            <a:r>
              <a:rPr lang="ru-RU" dirty="0"/>
              <a:t>почек, </a:t>
            </a:r>
            <a:r>
              <a:rPr lang="ru-RU" dirty="0" smtClean="0"/>
              <a:t>заболеваний периферических </a:t>
            </a:r>
            <a:r>
              <a:rPr lang="ru-RU" dirty="0"/>
              <a:t>кровеносных </a:t>
            </a:r>
            <a:r>
              <a:rPr lang="ru-RU" dirty="0" smtClean="0"/>
              <a:t>сосудов и </a:t>
            </a:r>
            <a:r>
              <a:rPr lang="ru-RU" dirty="0"/>
              <a:t>потери зрения.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Существует </a:t>
            </a:r>
            <a:r>
              <a:rPr lang="ru-RU" dirty="0"/>
              <a:t>постоянная связь </a:t>
            </a:r>
            <a:r>
              <a:rPr lang="ru-RU" dirty="0" smtClean="0"/>
              <a:t>между кровяным давлением </a:t>
            </a:r>
            <a:r>
              <a:rPr lang="ru-RU" dirty="0"/>
              <a:t>и </a:t>
            </a:r>
            <a:r>
              <a:rPr lang="ru-RU" dirty="0" smtClean="0"/>
              <a:t>риском развития сердечно-сосудистых заболеваний </a:t>
            </a:r>
            <a:r>
              <a:rPr lang="ru-RU" dirty="0"/>
              <a:t>(инфарктов и инсультов).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Раннее </a:t>
            </a:r>
            <a:r>
              <a:rPr lang="ru-RU" dirty="0"/>
              <a:t>выявление и </a:t>
            </a:r>
            <a:r>
              <a:rPr lang="ru-RU" dirty="0" smtClean="0"/>
              <a:t>лечение гипертензии </a:t>
            </a:r>
            <a:r>
              <a:rPr lang="ru-RU" dirty="0"/>
              <a:t>с целью </a:t>
            </a:r>
            <a:r>
              <a:rPr lang="ru-RU" dirty="0" smtClean="0"/>
              <a:t>снижения риска сердечно-сосудистых заболеваний у </a:t>
            </a:r>
            <a:r>
              <a:rPr lang="ru-RU" dirty="0"/>
              <a:t>людей с повышенным </a:t>
            </a:r>
            <a:r>
              <a:rPr lang="ru-RU" dirty="0" smtClean="0"/>
              <a:t>кровяным давлением</a:t>
            </a:r>
            <a:r>
              <a:rPr lang="ru-RU" dirty="0"/>
              <a:t>, жизненно важны </a:t>
            </a:r>
            <a:r>
              <a:rPr lang="ru-RU" dirty="0" smtClean="0"/>
              <a:t>для профилактики </a:t>
            </a:r>
            <a:r>
              <a:rPr lang="ru-RU" dirty="0"/>
              <a:t>инсультов и </a:t>
            </a:r>
            <a:r>
              <a:rPr lang="ru-RU" dirty="0" smtClean="0"/>
              <a:t>сердечных приступов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0319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2718"/>
            <a:ext cx="8352928" cy="1548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Повышенный уровень </a:t>
            </a:r>
            <a:r>
              <a:rPr lang="ru-RU" b="1" dirty="0"/>
              <a:t>сахара</a:t>
            </a:r>
            <a:br>
              <a:rPr lang="ru-RU" b="1" dirty="0"/>
            </a:br>
            <a:r>
              <a:rPr lang="ru-RU" b="1" dirty="0"/>
              <a:t>крови (</a:t>
            </a:r>
            <a:r>
              <a:rPr lang="ru-RU" b="1" dirty="0" smtClean="0"/>
              <a:t>сахарный диабет</a:t>
            </a:r>
            <a:r>
              <a:rPr lang="ru-RU" b="1" dirty="0"/>
              <a:t>): </a:t>
            </a:r>
            <a:r>
              <a:rPr lang="ru-RU" b="1" dirty="0" smtClean="0"/>
              <a:t>важный фактор </a:t>
            </a:r>
            <a:r>
              <a:rPr lang="ru-RU" b="1" dirty="0"/>
              <a:t>риска ССЗ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7609656" cy="4392488"/>
          </a:xfrm>
        </p:spPr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b="0" dirty="0" smtClean="0"/>
              <a:t> </a:t>
            </a:r>
            <a:r>
              <a:rPr lang="ru-RU" dirty="0"/>
              <a:t>Риск развития </a:t>
            </a:r>
            <a:r>
              <a:rPr lang="ru-RU" dirty="0" smtClean="0"/>
              <a:t>сердечно-сосудистых заболеваний </a:t>
            </a:r>
            <a:r>
              <a:rPr lang="ru-RU" dirty="0"/>
              <a:t>в два–три раза выше у </a:t>
            </a:r>
            <a:r>
              <a:rPr lang="ru-RU" dirty="0" smtClean="0"/>
              <a:t>людей с </a:t>
            </a:r>
            <a:r>
              <a:rPr lang="ru-RU" dirty="0"/>
              <a:t>сахарным диабетом, </a:t>
            </a:r>
            <a:r>
              <a:rPr lang="ru-RU" dirty="0" smtClean="0"/>
              <a:t>особенно у </a:t>
            </a:r>
            <a:r>
              <a:rPr lang="ru-RU" dirty="0"/>
              <a:t>женщин.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Нарушенная </a:t>
            </a:r>
            <a:r>
              <a:rPr lang="ru-RU" dirty="0"/>
              <a:t>толерантность к </a:t>
            </a:r>
            <a:r>
              <a:rPr lang="ru-RU" dirty="0" smtClean="0"/>
              <a:t>глюкозе и </a:t>
            </a:r>
            <a:r>
              <a:rPr lang="ru-RU" dirty="0"/>
              <a:t>нарушенная гликемия </a:t>
            </a:r>
            <a:r>
              <a:rPr lang="ru-RU" dirty="0" smtClean="0"/>
              <a:t>натощак повышают </a:t>
            </a:r>
            <a:r>
              <a:rPr lang="ru-RU" dirty="0"/>
              <a:t>риск развития </a:t>
            </a:r>
            <a:r>
              <a:rPr lang="ru-RU" dirty="0" smtClean="0"/>
              <a:t>сахарного диабета </a:t>
            </a:r>
            <a:r>
              <a:rPr lang="ru-RU" dirty="0"/>
              <a:t>и ССЗ в будущем.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Раннее </a:t>
            </a:r>
            <a:r>
              <a:rPr lang="ru-RU" dirty="0"/>
              <a:t>выявление и </a:t>
            </a:r>
            <a:r>
              <a:rPr lang="ru-RU" dirty="0" smtClean="0"/>
              <a:t>лечение сахарного </a:t>
            </a:r>
            <a:r>
              <a:rPr lang="ru-RU" dirty="0"/>
              <a:t>диабета, включая </a:t>
            </a:r>
            <a:r>
              <a:rPr lang="ru-RU" dirty="0" smtClean="0"/>
              <a:t>снижение сердечно-сосудистого </a:t>
            </a:r>
            <a:r>
              <a:rPr lang="ru-RU" dirty="0"/>
              <a:t>риска у </a:t>
            </a:r>
            <a:r>
              <a:rPr lang="ru-RU" dirty="0" smtClean="0"/>
              <a:t>людей с сахарным диабетом, жизненно необходимы для профилактики инфарктов</a:t>
            </a:r>
            <a:r>
              <a:rPr lang="ru-RU" dirty="0"/>
              <a:t>, инсультов и </a:t>
            </a:r>
            <a:r>
              <a:rPr lang="ru-RU" dirty="0" smtClean="0"/>
              <a:t>других осложнений </a:t>
            </a:r>
            <a:r>
              <a:rPr lang="ru-RU" dirty="0"/>
              <a:t>сахарного диабета.</a:t>
            </a:r>
          </a:p>
        </p:txBody>
      </p:sp>
    </p:spTree>
    <p:extLst>
      <p:ext uri="{BB962C8B-B14F-4D97-AF65-F5344CB8AC3E}">
        <p14:creationId xmlns:p14="http://schemas.microsoft.com/office/powerpoint/2010/main" val="207776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2718"/>
            <a:ext cx="8496944" cy="1548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Повышенный уровень холестерина крови</a:t>
            </a:r>
            <a:r>
              <a:rPr lang="ru-RU" b="1" dirty="0"/>
              <a:t>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важный фактор </a:t>
            </a:r>
            <a:r>
              <a:rPr lang="ru-RU" b="1" dirty="0"/>
              <a:t>риска ССЗ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ru-RU" dirty="0" err="1" smtClean="0"/>
              <a:t>Гиперхолестеринемия</a:t>
            </a:r>
            <a:r>
              <a:rPr lang="ru-RU" dirty="0" smtClean="0"/>
              <a:t> </a:t>
            </a:r>
            <a:r>
              <a:rPr lang="ru-RU" dirty="0"/>
              <a:t>– важный </a:t>
            </a:r>
            <a:r>
              <a:rPr lang="ru-RU" dirty="0" smtClean="0"/>
              <a:t>фактор риска </a:t>
            </a:r>
            <a:r>
              <a:rPr lang="ru-RU" dirty="0"/>
              <a:t>ССЗ.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Существует </a:t>
            </a:r>
            <a:r>
              <a:rPr lang="ru-RU" dirty="0"/>
              <a:t>постоянная </a:t>
            </a:r>
            <a:r>
              <a:rPr lang="ru-RU" dirty="0" smtClean="0"/>
              <a:t>связь между </a:t>
            </a:r>
            <a:r>
              <a:rPr lang="ru-RU" dirty="0"/>
              <a:t>уровнем общего </a:t>
            </a:r>
            <a:r>
              <a:rPr lang="ru-RU" dirty="0" smtClean="0"/>
              <a:t>холестерина и </a:t>
            </a:r>
            <a:r>
              <a:rPr lang="ru-RU" dirty="0"/>
              <a:t>сердечно-сосудистым риском.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Снижение </a:t>
            </a:r>
            <a:r>
              <a:rPr lang="ru-RU" dirty="0"/>
              <a:t>уровня холестерина у </a:t>
            </a:r>
            <a:r>
              <a:rPr lang="ru-RU" dirty="0" smtClean="0"/>
              <a:t>людей с </a:t>
            </a:r>
            <a:r>
              <a:rPr lang="ru-RU" dirty="0"/>
              <a:t>умеренным </a:t>
            </a:r>
            <a:r>
              <a:rPr lang="ru-RU" dirty="0" smtClean="0"/>
              <a:t>сердечно-сосудистым  риском </a:t>
            </a:r>
            <a:r>
              <a:rPr lang="ru-RU" dirty="0"/>
              <a:t>предотвращает </a:t>
            </a:r>
            <a:r>
              <a:rPr lang="ru-RU" dirty="0" smtClean="0"/>
              <a:t>инфаркты и </a:t>
            </a:r>
            <a:r>
              <a:rPr lang="ru-RU" dirty="0"/>
              <a:t>инсульты.</a:t>
            </a:r>
          </a:p>
        </p:txBody>
      </p:sp>
    </p:spTree>
    <p:extLst>
      <p:ext uri="{BB962C8B-B14F-4D97-AF65-F5344CB8AC3E}">
        <p14:creationId xmlns:p14="http://schemas.microsoft.com/office/powerpoint/2010/main" val="12709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2718"/>
            <a:ext cx="8496944" cy="154809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Повышенный уровень холестерина крови</a:t>
            </a:r>
            <a:r>
              <a:rPr lang="ru-RU" b="1" dirty="0"/>
              <a:t>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важный фактор </a:t>
            </a:r>
            <a:r>
              <a:rPr lang="ru-RU" b="1" dirty="0"/>
              <a:t>риска ССЗ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Wingdings" pitchFamily="2" charset="2"/>
              <a:buChar char="§"/>
            </a:pPr>
            <a:r>
              <a:rPr lang="ru-RU" dirty="0" err="1" smtClean="0"/>
              <a:t>Гиперхолестеринемия</a:t>
            </a:r>
            <a:r>
              <a:rPr lang="ru-RU" dirty="0" smtClean="0"/>
              <a:t> </a:t>
            </a:r>
            <a:r>
              <a:rPr lang="ru-RU" dirty="0"/>
              <a:t>– важный </a:t>
            </a:r>
            <a:r>
              <a:rPr lang="ru-RU" dirty="0" smtClean="0"/>
              <a:t>фактор риска </a:t>
            </a:r>
            <a:r>
              <a:rPr lang="ru-RU" dirty="0"/>
              <a:t>ССЗ.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Существует </a:t>
            </a:r>
            <a:r>
              <a:rPr lang="ru-RU" dirty="0"/>
              <a:t>постоянная </a:t>
            </a:r>
            <a:r>
              <a:rPr lang="ru-RU" dirty="0" smtClean="0"/>
              <a:t>связь между </a:t>
            </a:r>
            <a:r>
              <a:rPr lang="ru-RU" dirty="0"/>
              <a:t>уровнем общего </a:t>
            </a:r>
            <a:r>
              <a:rPr lang="ru-RU" dirty="0" smtClean="0"/>
              <a:t>холестерина и </a:t>
            </a:r>
            <a:r>
              <a:rPr lang="ru-RU" dirty="0"/>
              <a:t>сердечно-сосудистым риском.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Снижение </a:t>
            </a:r>
            <a:r>
              <a:rPr lang="ru-RU" dirty="0"/>
              <a:t>уровня холестерина у </a:t>
            </a:r>
            <a:r>
              <a:rPr lang="ru-RU" dirty="0" smtClean="0"/>
              <a:t>людей с </a:t>
            </a:r>
            <a:r>
              <a:rPr lang="ru-RU" dirty="0"/>
              <a:t>умеренным </a:t>
            </a:r>
            <a:r>
              <a:rPr lang="ru-RU" dirty="0" smtClean="0"/>
              <a:t>сердечно-сосудистым  риском </a:t>
            </a:r>
            <a:r>
              <a:rPr lang="ru-RU" dirty="0"/>
              <a:t>предотвращает </a:t>
            </a:r>
            <a:r>
              <a:rPr lang="ru-RU" dirty="0" smtClean="0"/>
              <a:t>инфаркты и </a:t>
            </a:r>
            <a:r>
              <a:rPr lang="ru-RU" dirty="0"/>
              <a:t>инсульты.</a:t>
            </a:r>
          </a:p>
        </p:txBody>
      </p:sp>
    </p:spTree>
    <p:extLst>
      <p:ext uri="{BB962C8B-B14F-4D97-AF65-F5344CB8AC3E}">
        <p14:creationId xmlns:p14="http://schemas.microsoft.com/office/powerpoint/2010/main" val="3717771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03648" y="692696"/>
            <a:ext cx="7054552" cy="1728192"/>
          </a:xfrm>
        </p:spPr>
        <p:txBody>
          <a:bodyPr/>
          <a:lstStyle/>
          <a:p>
            <a:pPr algn="ctr"/>
            <a:r>
              <a:rPr lang="ru-RU" dirty="0" smtClean="0"/>
              <a:t>Большое 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 </a:t>
            </a:r>
          </a:p>
          <a:p>
            <a:r>
              <a:rPr lang="ru-RU" dirty="0" smtClean="0"/>
              <a:t>методист АОУ ВО ДПО «ВИРО» </a:t>
            </a:r>
          </a:p>
          <a:p>
            <a:r>
              <a:rPr lang="ru-RU" dirty="0" smtClean="0"/>
              <a:t>И.В. Моисеева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6388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6512511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Что такое</a:t>
            </a:r>
            <a:br>
              <a:rPr lang="ru-RU" b="1" dirty="0"/>
            </a:br>
            <a:r>
              <a:rPr lang="ru-RU" b="1" dirty="0"/>
              <a:t>сердечно-сосудистые</a:t>
            </a:r>
            <a:br>
              <a:rPr lang="ru-RU" b="1" dirty="0"/>
            </a:br>
            <a:r>
              <a:rPr lang="ru-RU" b="1" dirty="0"/>
              <a:t>заболевания (ССЗ)?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2132856"/>
            <a:ext cx="6472808" cy="3978776"/>
          </a:xfrm>
        </p:spPr>
        <p:txBody>
          <a:bodyPr>
            <a:no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ru-RU" dirty="0" smtClean="0"/>
              <a:t>ССЗ </a:t>
            </a:r>
            <a:r>
              <a:rPr lang="ru-RU" dirty="0"/>
              <a:t>– основная причина </a:t>
            </a:r>
            <a:r>
              <a:rPr lang="ru-RU" dirty="0" smtClean="0"/>
              <a:t>смертности и </a:t>
            </a:r>
            <a:r>
              <a:rPr lang="ru-RU" dirty="0"/>
              <a:t>инвалидности в мире.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ru-RU" dirty="0" smtClean="0"/>
              <a:t> Несмотря </a:t>
            </a:r>
            <a:r>
              <a:rPr lang="ru-RU" dirty="0"/>
              <a:t>на то, что </a:t>
            </a:r>
            <a:r>
              <a:rPr lang="ru-RU" dirty="0" smtClean="0"/>
              <a:t>значительная часть </a:t>
            </a:r>
            <a:r>
              <a:rPr lang="ru-RU" dirty="0"/>
              <a:t>ССЗ </a:t>
            </a:r>
            <a:r>
              <a:rPr lang="ru-RU" dirty="0" smtClean="0"/>
              <a:t>предотвратима, распространенность </a:t>
            </a:r>
            <a:r>
              <a:rPr lang="ru-RU" dirty="0"/>
              <a:t>ССЗ </a:t>
            </a:r>
            <a:r>
              <a:rPr lang="ru-RU" dirty="0" smtClean="0"/>
              <a:t>продолжает возрастать</a:t>
            </a:r>
            <a:r>
              <a:rPr lang="ru-RU" dirty="0"/>
              <a:t>, главным </a:t>
            </a:r>
            <a:r>
              <a:rPr lang="ru-RU" dirty="0" smtClean="0"/>
              <a:t>образом из-за неадекватности профилактических мер.</a:t>
            </a: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ru-RU" dirty="0" smtClean="0"/>
              <a:t>Из 17,3 млн умерших от ССЗ в 2008 г. 7,3 млн умерли от инфаркта, а 6,2 млн – от инсульта.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9583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5780856" cy="720080"/>
          </a:xfrm>
        </p:spPr>
        <p:txBody>
          <a:bodyPr/>
          <a:lstStyle/>
          <a:p>
            <a:r>
              <a:rPr lang="ru-RU" dirty="0" smtClean="0"/>
              <a:t>Факторы риска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052736"/>
            <a:ext cx="7753672" cy="5073427"/>
          </a:xfrm>
        </p:spPr>
        <p:txBody>
          <a:bodyPr>
            <a:normAutofit fontScale="92500" lnSpcReduction="10000"/>
          </a:bodyPr>
          <a:lstStyle/>
          <a:p>
            <a:r>
              <a:rPr lang="ru-RU" b="0" dirty="0"/>
              <a:t>Факторы, стимулирующие процесс </a:t>
            </a:r>
            <a:r>
              <a:rPr lang="ru-RU" b="0" dirty="0" smtClean="0"/>
              <a:t>заболевания, называются факторами </a:t>
            </a:r>
            <a:r>
              <a:rPr lang="ru-RU" b="0" dirty="0"/>
              <a:t>риска и включают в себя</a:t>
            </a:r>
            <a:r>
              <a:rPr lang="ru-RU" b="0" dirty="0" smtClean="0"/>
              <a:t>:</a:t>
            </a:r>
          </a:p>
          <a:p>
            <a:endParaRPr lang="ru-RU" b="0" dirty="0"/>
          </a:p>
          <a:p>
            <a:pPr marL="68580" indent="0">
              <a:buNone/>
            </a:pPr>
            <a:r>
              <a:rPr lang="ru-RU" dirty="0"/>
              <a:t>Поведенческие факторы риска:</a:t>
            </a:r>
          </a:p>
          <a:p>
            <a:r>
              <a:rPr lang="ru-RU" b="0" dirty="0"/>
              <a:t>1. Употребление табака.</a:t>
            </a:r>
          </a:p>
          <a:p>
            <a:r>
              <a:rPr lang="ru-RU" b="0" dirty="0"/>
              <a:t>2. Отсутствие физической активности.</a:t>
            </a:r>
          </a:p>
          <a:p>
            <a:r>
              <a:rPr lang="ru-RU" b="0" dirty="0"/>
              <a:t>3. Нездоровое питание (много соли, жиров и калорий).</a:t>
            </a:r>
          </a:p>
          <a:p>
            <a:r>
              <a:rPr lang="ru-RU" b="0" dirty="0"/>
              <a:t>4. Вредное употребление </a:t>
            </a:r>
            <a:r>
              <a:rPr lang="ru-RU" b="0" dirty="0" smtClean="0"/>
              <a:t>алкоголя.</a:t>
            </a:r>
          </a:p>
          <a:p>
            <a:pPr marL="68580" indent="0">
              <a:buNone/>
            </a:pPr>
            <a:r>
              <a:rPr lang="ru-RU" dirty="0" smtClean="0"/>
              <a:t>Метаболические* </a:t>
            </a:r>
            <a:r>
              <a:rPr lang="ru-RU" dirty="0"/>
              <a:t>факторы риска:</a:t>
            </a:r>
          </a:p>
          <a:p>
            <a:r>
              <a:rPr lang="ru-RU" b="0" dirty="0"/>
              <a:t>5. Повышенное артериальное давление (гипертензия).</a:t>
            </a:r>
          </a:p>
          <a:p>
            <a:r>
              <a:rPr lang="ru-RU" b="0" dirty="0"/>
              <a:t>6. Повышенный уровень сахара в крови (диабет).</a:t>
            </a:r>
          </a:p>
          <a:p>
            <a:r>
              <a:rPr lang="ru-RU" b="0" dirty="0"/>
              <a:t>7. Повышенный уровень липидов в крови (например, холе-</a:t>
            </a:r>
          </a:p>
          <a:p>
            <a:r>
              <a:rPr lang="ru-RU" b="0" dirty="0"/>
              <a:t>стерина).</a:t>
            </a:r>
          </a:p>
          <a:p>
            <a:r>
              <a:rPr lang="ru-RU" b="0" dirty="0"/>
              <a:t>8. Избыточный вес и ожирение.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005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5780856" cy="720080"/>
          </a:xfrm>
        </p:spPr>
        <p:txBody>
          <a:bodyPr/>
          <a:lstStyle/>
          <a:p>
            <a:r>
              <a:rPr lang="ru-RU" dirty="0" smtClean="0"/>
              <a:t>Факторы риска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420888"/>
            <a:ext cx="7681664" cy="3705275"/>
          </a:xfrm>
        </p:spPr>
        <p:txBody>
          <a:bodyPr>
            <a:norm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dirty="0"/>
              <a:t>Факторы риска ССЗ одинаковы для мужчин и женщин.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/>
              <a:t>Ежегодно 8,6 млн женщин умирают от ССЗ.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/>
              <a:t>ССЗ в равной мере поражают мужчин и женщин.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917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80920" cy="16561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1. Фактор - Табак</a:t>
            </a:r>
            <a:r>
              <a:rPr lang="ru-RU" b="1" dirty="0"/>
              <a:t>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полностью устранимый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>фактор риска ССЗ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7609656" cy="3921299"/>
          </a:xfrm>
        </p:spPr>
        <p:txBody>
          <a:bodyPr>
            <a:no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 smtClean="0"/>
              <a:t>Употребление </a:t>
            </a:r>
            <a:r>
              <a:rPr lang="ru-RU" dirty="0"/>
              <a:t>табака вносит </a:t>
            </a:r>
            <a:r>
              <a:rPr lang="ru-RU" dirty="0" smtClean="0"/>
              <a:t>основной вклад </a:t>
            </a:r>
            <a:r>
              <a:rPr lang="ru-RU" dirty="0"/>
              <a:t>в развитие инфарктов, </a:t>
            </a:r>
            <a:r>
              <a:rPr lang="ru-RU" dirty="0" smtClean="0"/>
              <a:t>инсультов, синдрома </a:t>
            </a:r>
            <a:r>
              <a:rPr lang="ru-RU" dirty="0"/>
              <a:t>внезапной смерти, </a:t>
            </a:r>
            <a:r>
              <a:rPr lang="ru-RU" dirty="0" smtClean="0"/>
              <a:t>сердечной недостаточности</a:t>
            </a:r>
            <a:r>
              <a:rPr lang="ru-RU" dirty="0"/>
              <a:t>, аневризмы </a:t>
            </a:r>
            <a:r>
              <a:rPr lang="ru-RU" dirty="0" smtClean="0"/>
              <a:t>аорты и </a:t>
            </a:r>
            <a:r>
              <a:rPr lang="ru-RU" dirty="0"/>
              <a:t>заболеваний </a:t>
            </a:r>
            <a:r>
              <a:rPr lang="ru-RU" dirty="0" smtClean="0"/>
              <a:t>периферических кровеносных </a:t>
            </a:r>
            <a:r>
              <a:rPr lang="ru-RU" dirty="0"/>
              <a:t>сосудов.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ru-RU" b="0" dirty="0" smtClean="0"/>
              <a:t> </a:t>
            </a:r>
            <a:r>
              <a:rPr lang="ru-RU" dirty="0"/>
              <a:t>Прекращение курения и </a:t>
            </a:r>
            <a:r>
              <a:rPr lang="ru-RU" dirty="0" smtClean="0"/>
              <a:t>избегание пассивного </a:t>
            </a:r>
            <a:r>
              <a:rPr lang="ru-RU" dirty="0"/>
              <a:t>курения снижает </a:t>
            </a:r>
            <a:r>
              <a:rPr lang="ru-RU" dirty="0" smtClean="0"/>
              <a:t>риск сердечно-сосудистых заболеваний и</a:t>
            </a:r>
            <a:r>
              <a:rPr lang="ru-RU" dirty="0"/>
              <a:t>, таким образом, </a:t>
            </a:r>
            <a:r>
              <a:rPr lang="ru-RU" dirty="0" smtClean="0"/>
              <a:t>способствует предотвращению </a:t>
            </a:r>
            <a:r>
              <a:rPr lang="ru-RU" dirty="0"/>
              <a:t>ССЗ.</a:t>
            </a:r>
          </a:p>
        </p:txBody>
      </p:sp>
    </p:spTree>
    <p:extLst>
      <p:ext uri="{BB962C8B-B14F-4D97-AF65-F5344CB8AC3E}">
        <p14:creationId xmlns:p14="http://schemas.microsoft.com/office/powerpoint/2010/main" val="2401818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686800" cy="13716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Отсутствие физической активности</a:t>
            </a:r>
            <a:r>
              <a:rPr lang="ru-RU" sz="2800" b="1" dirty="0"/>
              <a:t>:</a:t>
            </a:r>
            <a:br>
              <a:rPr lang="ru-RU" sz="2800" b="1" dirty="0"/>
            </a:br>
            <a:r>
              <a:rPr lang="ru-RU" sz="2800" b="1" dirty="0" smtClean="0"/>
              <a:t>предотвратимый фактор </a:t>
            </a:r>
            <a:r>
              <a:rPr lang="ru-RU" sz="2800" b="1" dirty="0"/>
              <a:t>риска ССЗ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 smtClean="0"/>
              <a:t>Регулярная </a:t>
            </a:r>
            <a:r>
              <a:rPr lang="ru-RU" dirty="0"/>
              <a:t>физическая </a:t>
            </a:r>
            <a:r>
              <a:rPr lang="ru-RU" dirty="0" smtClean="0"/>
              <a:t>активность снижает </a:t>
            </a:r>
            <a:r>
              <a:rPr lang="ru-RU" dirty="0"/>
              <a:t>риск инфарктов и инсультов.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§"/>
            </a:pPr>
            <a:r>
              <a:rPr lang="ru-RU" b="0" dirty="0" smtClean="0"/>
              <a:t> </a:t>
            </a:r>
            <a:r>
              <a:rPr lang="ru-RU" dirty="0"/>
              <a:t>Физическая активность </a:t>
            </a:r>
            <a:r>
              <a:rPr lang="ru-RU" dirty="0" smtClean="0"/>
              <a:t>является ключевым детерминантом расхода </a:t>
            </a:r>
            <a:r>
              <a:rPr lang="ru-RU" dirty="0"/>
              <a:t>энергии и, таким </a:t>
            </a:r>
            <a:r>
              <a:rPr lang="ru-RU" dirty="0" smtClean="0"/>
              <a:t>образом, служит </a:t>
            </a:r>
            <a:r>
              <a:rPr lang="ru-RU" dirty="0"/>
              <a:t>основой для </a:t>
            </a:r>
            <a:r>
              <a:rPr lang="ru-RU" dirty="0" smtClean="0"/>
              <a:t>поддержания энергетического </a:t>
            </a:r>
            <a:r>
              <a:rPr lang="ru-RU" dirty="0"/>
              <a:t>баланса и контроля веса.</a:t>
            </a:r>
          </a:p>
        </p:txBody>
      </p:sp>
    </p:spTree>
    <p:extLst>
      <p:ext uri="{BB962C8B-B14F-4D97-AF65-F5344CB8AC3E}">
        <p14:creationId xmlns:p14="http://schemas.microsoft.com/office/powerpoint/2010/main" val="1935985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91264" cy="13716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Вредное употребление алкоголя</a:t>
            </a:r>
            <a:r>
              <a:rPr lang="ru-RU" sz="2800" b="1" dirty="0"/>
              <a:t>:</a:t>
            </a:r>
            <a:br>
              <a:rPr lang="ru-RU" sz="2800" b="1" dirty="0"/>
            </a:br>
            <a:r>
              <a:rPr lang="ru-RU" sz="2800" b="1" dirty="0" smtClean="0"/>
              <a:t>предотвратимый фактор </a:t>
            </a:r>
            <a:r>
              <a:rPr lang="ru-RU" sz="2800" b="1" dirty="0"/>
              <a:t>риска ССЗ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dirty="0"/>
              <a:t>14% случаев смерти, </a:t>
            </a:r>
            <a:r>
              <a:rPr lang="ru-RU" dirty="0" smtClean="0"/>
              <a:t>связанных с </a:t>
            </a:r>
            <a:r>
              <a:rPr lang="ru-RU" dirty="0"/>
              <a:t>употреблением алкоголя, в </a:t>
            </a:r>
            <a:r>
              <a:rPr lang="ru-RU" dirty="0" smtClean="0"/>
              <a:t>мире вызваны </a:t>
            </a:r>
            <a:r>
              <a:rPr lang="ru-RU" dirty="0"/>
              <a:t>ССЗ и сахарным диабетом.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Существует </a:t>
            </a:r>
            <a:r>
              <a:rPr lang="ru-RU" dirty="0"/>
              <a:t>прямая </a:t>
            </a:r>
            <a:r>
              <a:rPr lang="ru-RU" dirty="0" smtClean="0"/>
              <a:t>причинно-следственная </a:t>
            </a:r>
            <a:r>
              <a:rPr lang="ru-RU" dirty="0"/>
              <a:t>связь между </a:t>
            </a:r>
            <a:r>
              <a:rPr lang="ru-RU" dirty="0" smtClean="0"/>
              <a:t>уровнем и </a:t>
            </a:r>
            <a:r>
              <a:rPr lang="ru-RU" dirty="0"/>
              <a:t>моделью употребления </a:t>
            </a:r>
            <a:r>
              <a:rPr lang="ru-RU" dirty="0" smtClean="0"/>
              <a:t>алкоголя, с </a:t>
            </a:r>
            <a:r>
              <a:rPr lang="ru-RU" dirty="0"/>
              <a:t>одной стороны, и риском </a:t>
            </a:r>
            <a:r>
              <a:rPr lang="ru-RU" dirty="0" smtClean="0"/>
              <a:t>развития ССЗ</a:t>
            </a:r>
            <a:r>
              <a:rPr lang="ru-RU" dirty="0"/>
              <a:t>, с другой</a:t>
            </a:r>
            <a:r>
              <a:rPr lang="ru-RU" dirty="0" smtClean="0"/>
              <a:t>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b="0" dirty="0" smtClean="0"/>
              <a:t> </a:t>
            </a:r>
            <a:r>
              <a:rPr lang="ru-RU" dirty="0"/>
              <a:t>Высокий уровень </a:t>
            </a:r>
            <a:r>
              <a:rPr lang="ru-RU" dirty="0" smtClean="0"/>
              <a:t>употребления алкоголя </a:t>
            </a:r>
            <a:r>
              <a:rPr lang="ru-RU" dirty="0"/>
              <a:t>и </a:t>
            </a:r>
            <a:r>
              <a:rPr lang="ru-RU" dirty="0" smtClean="0"/>
              <a:t>эпизодическое употребление значительных </a:t>
            </a:r>
            <a:r>
              <a:rPr lang="ru-RU" dirty="0"/>
              <a:t>его доз </a:t>
            </a:r>
            <a:r>
              <a:rPr lang="ru-RU" dirty="0" smtClean="0"/>
              <a:t>коррелируют с </a:t>
            </a:r>
            <a:r>
              <a:rPr lang="ru-RU" dirty="0"/>
              <a:t>повышенным риском развития ССЗ.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Вредное </a:t>
            </a:r>
            <a:r>
              <a:rPr lang="ru-RU" dirty="0"/>
              <a:t>употребление </a:t>
            </a:r>
            <a:r>
              <a:rPr lang="ru-RU" dirty="0" smtClean="0"/>
              <a:t>алкоголя приводит </a:t>
            </a:r>
            <a:r>
              <a:rPr lang="ru-RU" dirty="0"/>
              <a:t>к поражению </a:t>
            </a:r>
            <a:r>
              <a:rPr lang="ru-RU" dirty="0" smtClean="0"/>
              <a:t>сердечной мышцы</a:t>
            </a:r>
            <a:r>
              <a:rPr lang="ru-RU" dirty="0"/>
              <a:t>, повышает риск </a:t>
            </a:r>
            <a:r>
              <a:rPr lang="ru-RU" dirty="0" smtClean="0"/>
              <a:t>инсульта и </a:t>
            </a:r>
            <a:r>
              <a:rPr lang="ru-RU" dirty="0"/>
              <a:t>провоцирует развитие аритмии.</a:t>
            </a:r>
          </a:p>
        </p:txBody>
      </p:sp>
    </p:spTree>
    <p:extLst>
      <p:ext uri="{BB962C8B-B14F-4D97-AF65-F5344CB8AC3E}">
        <p14:creationId xmlns:p14="http://schemas.microsoft.com/office/powerpoint/2010/main" val="404073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91264" cy="1371600"/>
          </a:xfrm>
        </p:spPr>
        <p:txBody>
          <a:bodyPr>
            <a:normAutofit/>
          </a:bodyPr>
          <a:lstStyle/>
          <a:p>
            <a:r>
              <a:rPr lang="ru-RU" sz="2800" b="1" dirty="0"/>
              <a:t>Нездоровое питание:</a:t>
            </a:r>
            <a:br>
              <a:rPr lang="ru-RU" sz="2800" b="1" dirty="0"/>
            </a:br>
            <a:r>
              <a:rPr lang="ru-RU" sz="2800" b="1" dirty="0" smtClean="0"/>
              <a:t>предотвратимый фактор риска ССЗ </a:t>
            </a:r>
            <a:r>
              <a:rPr lang="ru-RU" sz="2800" b="1" dirty="0"/>
              <a:t>заболеваний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dirty="0"/>
              <a:t>Незначительное </a:t>
            </a:r>
            <a:r>
              <a:rPr lang="ru-RU" dirty="0" smtClean="0"/>
              <a:t>уменьшение потребления </a:t>
            </a:r>
            <a:r>
              <a:rPr lang="ru-RU" dirty="0"/>
              <a:t>соли ведет к </a:t>
            </a:r>
            <a:r>
              <a:rPr lang="ru-RU" dirty="0" smtClean="0"/>
              <a:t>снижению артериального давления </a:t>
            </a:r>
            <a:r>
              <a:rPr lang="ru-RU" dirty="0"/>
              <a:t>у лиц </a:t>
            </a:r>
            <a:r>
              <a:rPr lang="ru-RU" dirty="0" smtClean="0"/>
              <a:t>как с </a:t>
            </a:r>
            <a:r>
              <a:rPr lang="ru-RU" dirty="0"/>
              <a:t>нормальным, так и с </a:t>
            </a:r>
            <a:r>
              <a:rPr lang="ru-RU" dirty="0" smtClean="0"/>
              <a:t>повышенным уровнем артериального </a:t>
            </a:r>
            <a:r>
              <a:rPr lang="ru-RU" dirty="0"/>
              <a:t>давления.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b="0" dirty="0" smtClean="0"/>
              <a:t> </a:t>
            </a:r>
            <a:r>
              <a:rPr lang="ru-RU" dirty="0"/>
              <a:t>Пищевая соль повышает </a:t>
            </a:r>
            <a:r>
              <a:rPr lang="ru-RU" dirty="0" smtClean="0"/>
              <a:t>артериальное давление </a:t>
            </a:r>
            <a:r>
              <a:rPr lang="ru-RU" dirty="0"/>
              <a:t>у большинства </a:t>
            </a:r>
            <a:r>
              <a:rPr lang="ru-RU" dirty="0" smtClean="0"/>
              <a:t>людей с </a:t>
            </a:r>
            <a:r>
              <a:rPr lang="ru-RU" dirty="0"/>
              <a:t>гипертензией и примерно у </a:t>
            </a:r>
            <a:r>
              <a:rPr lang="ru-RU" dirty="0" smtClean="0"/>
              <a:t>одной трети </a:t>
            </a:r>
            <a:r>
              <a:rPr lang="ru-RU" dirty="0"/>
              <a:t>людей с </a:t>
            </a:r>
            <a:r>
              <a:rPr lang="ru-RU" dirty="0" err="1"/>
              <a:t>нормотензией</a:t>
            </a:r>
            <a:r>
              <a:rPr lang="ru-RU" dirty="0"/>
              <a:t>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b="0" dirty="0" smtClean="0"/>
              <a:t> </a:t>
            </a:r>
            <a:r>
              <a:rPr lang="ru-RU" dirty="0"/>
              <a:t>Пищевая соль усиливает </a:t>
            </a:r>
            <a:r>
              <a:rPr lang="ru-RU" dirty="0" smtClean="0"/>
              <a:t>возрастное повышение </a:t>
            </a:r>
            <a:r>
              <a:rPr lang="ru-RU" dirty="0"/>
              <a:t>артериального давления</a:t>
            </a:r>
            <a:r>
              <a:rPr lang="ru-RU" dirty="0" smtClean="0"/>
              <a:t>. 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b="0" dirty="0" smtClean="0"/>
              <a:t> </a:t>
            </a:r>
            <a:r>
              <a:rPr lang="ru-RU" dirty="0"/>
              <a:t>Высокий уровень потребления с </a:t>
            </a:r>
            <a:r>
              <a:rPr lang="ru-RU" dirty="0" smtClean="0"/>
              <a:t>пищей насыщенных </a:t>
            </a:r>
            <a:r>
              <a:rPr lang="ru-RU" dirty="0"/>
              <a:t>жиров, транс-жиров</a:t>
            </a:r>
            <a:r>
              <a:rPr lang="ru-RU" dirty="0" smtClean="0"/>
              <a:t>, холестерина </a:t>
            </a:r>
            <a:r>
              <a:rPr lang="ru-RU" dirty="0"/>
              <a:t>и соли, и низкий </a:t>
            </a:r>
            <a:r>
              <a:rPr lang="ru-RU" dirty="0" smtClean="0"/>
              <a:t>уровень потребления </a:t>
            </a:r>
            <a:r>
              <a:rPr lang="ru-RU" dirty="0"/>
              <a:t>фруктов, овощей и </a:t>
            </a:r>
            <a:r>
              <a:rPr lang="ru-RU" dirty="0" smtClean="0"/>
              <a:t>рыбы повышает </a:t>
            </a:r>
            <a:r>
              <a:rPr lang="ru-RU" dirty="0"/>
              <a:t>риск развития ССЗ.</a:t>
            </a:r>
          </a:p>
        </p:txBody>
      </p:sp>
    </p:spTree>
    <p:extLst>
      <p:ext uri="{BB962C8B-B14F-4D97-AF65-F5344CB8AC3E}">
        <p14:creationId xmlns:p14="http://schemas.microsoft.com/office/powerpoint/2010/main" val="12810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Ожирение:</a:t>
            </a:r>
            <a:br>
              <a:rPr lang="ru-RU" b="1" dirty="0"/>
            </a:br>
            <a:r>
              <a:rPr lang="ru-RU" b="1" dirty="0"/>
              <a:t>фактор риска ССЗ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ru-RU" dirty="0"/>
              <a:t>Ожирение тесно связано с </a:t>
            </a:r>
            <a:r>
              <a:rPr lang="ru-RU" dirty="0" smtClean="0"/>
              <a:t>основными факторами </a:t>
            </a:r>
            <a:r>
              <a:rPr lang="ru-RU" dirty="0"/>
              <a:t>риска </a:t>
            </a:r>
            <a:r>
              <a:rPr lang="ru-RU" dirty="0" smtClean="0"/>
              <a:t>сердечно-сосудистых заболеваний</a:t>
            </a:r>
            <a:r>
              <a:rPr lang="ru-RU" dirty="0"/>
              <a:t>, такими как </a:t>
            </a:r>
            <a:r>
              <a:rPr lang="ru-RU" dirty="0" smtClean="0"/>
              <a:t>гипертензия, сахарный </a:t>
            </a:r>
            <a:r>
              <a:rPr lang="ru-RU" dirty="0"/>
              <a:t>диабет второго </a:t>
            </a:r>
            <a:r>
              <a:rPr lang="ru-RU" dirty="0" smtClean="0"/>
              <a:t>типа и </a:t>
            </a:r>
            <a:r>
              <a:rPr lang="ru-RU" dirty="0" err="1"/>
              <a:t>дислипидемия</a:t>
            </a:r>
            <a:r>
              <a:rPr lang="ru-RU" dirty="0"/>
              <a:t>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Главной </a:t>
            </a:r>
            <a:r>
              <a:rPr lang="ru-RU" dirty="0"/>
              <a:t>причиной ожирения </a:t>
            </a:r>
            <a:r>
              <a:rPr lang="ru-RU" dirty="0" smtClean="0"/>
              <a:t>является нарушение </a:t>
            </a:r>
            <a:r>
              <a:rPr lang="ru-RU" dirty="0"/>
              <a:t>равновесия </a:t>
            </a:r>
            <a:r>
              <a:rPr lang="ru-RU" dirty="0" smtClean="0"/>
              <a:t>между повышенным </a:t>
            </a:r>
            <a:r>
              <a:rPr lang="ru-RU" dirty="0"/>
              <a:t>потреблением </a:t>
            </a:r>
            <a:r>
              <a:rPr lang="ru-RU" dirty="0" smtClean="0"/>
              <a:t>энергии (</a:t>
            </a:r>
            <a:r>
              <a:rPr lang="ru-RU" dirty="0"/>
              <a:t>рационом питания) и </a:t>
            </a:r>
            <a:r>
              <a:rPr lang="ru-RU" dirty="0" smtClean="0"/>
              <a:t>расходом энергии </a:t>
            </a:r>
            <a:r>
              <a:rPr lang="ru-RU" dirty="0"/>
              <a:t>(физической активностью).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ru-RU" dirty="0" smtClean="0"/>
              <a:t>Ожирение </a:t>
            </a:r>
            <a:r>
              <a:rPr lang="ru-RU" dirty="0"/>
              <a:t>– обостряющаяся </a:t>
            </a:r>
            <a:r>
              <a:rPr lang="ru-RU" dirty="0" smtClean="0"/>
              <a:t>проблема здравоохранения </a:t>
            </a:r>
            <a:r>
              <a:rPr lang="ru-RU" dirty="0"/>
              <a:t>во всем мире.</a:t>
            </a:r>
          </a:p>
        </p:txBody>
      </p:sp>
    </p:spTree>
    <p:extLst>
      <p:ext uri="{BB962C8B-B14F-4D97-AF65-F5344CB8AC3E}">
        <p14:creationId xmlns:p14="http://schemas.microsoft.com/office/powerpoint/2010/main" val="220978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TM01859862[[fn=Поп-музыка]]</Template>
  <TotalTime>98</TotalTime>
  <Words>740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Urban Pop</vt:lpstr>
      <vt:lpstr> профилактика сердечно- сосудистых заболеваний и борьба с ними</vt:lpstr>
      <vt:lpstr>Что такое сердечно-сосудистые заболевания (ССЗ)?</vt:lpstr>
      <vt:lpstr>Факторы риска</vt:lpstr>
      <vt:lpstr>Факторы риска</vt:lpstr>
      <vt:lpstr>1. Фактор - Табак:  полностью устранимый фактор риска ССЗ</vt:lpstr>
      <vt:lpstr>Отсутствие физической активности: предотвратимый фактор риска ССЗ</vt:lpstr>
      <vt:lpstr>Вредное употребление алкоголя: предотвратимый фактор риска ССЗ</vt:lpstr>
      <vt:lpstr>Нездоровое питание: предотвратимый фактор риска ССЗ заболеваний</vt:lpstr>
      <vt:lpstr>Ожирение: фактор риска ССЗ</vt:lpstr>
      <vt:lpstr>Повышенное артериальное давление (гипертензия): важный фактор риска ССЗ</vt:lpstr>
      <vt:lpstr>Повышенный уровень сахара крови (сахарный диабет): важный фактор риска ССЗ</vt:lpstr>
      <vt:lpstr>Повышенный уровень холестерина крови:  важный фактор риска ССЗ</vt:lpstr>
      <vt:lpstr>Повышенный уровень холестерина крови:  важный фактор риска ССЗ</vt:lpstr>
      <vt:lpstr>Большое 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comp1</dc:creator>
  <cp:lastModifiedBy>Воронин</cp:lastModifiedBy>
  <cp:revision>13</cp:revision>
  <cp:lastPrinted>2015-02-20T07:32:30Z</cp:lastPrinted>
  <dcterms:created xsi:type="dcterms:W3CDTF">2015-02-09T12:23:02Z</dcterms:created>
  <dcterms:modified xsi:type="dcterms:W3CDTF">2015-03-11T11:11:29Z</dcterms:modified>
</cp:coreProperties>
</file>